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1"/>
  </p:notesMasterIdLst>
  <p:sldIdLst>
    <p:sldId id="257" r:id="rId6"/>
    <p:sldId id="262" r:id="rId7"/>
    <p:sldId id="296" r:id="rId8"/>
    <p:sldId id="331" r:id="rId9"/>
    <p:sldId id="326" r:id="rId10"/>
    <p:sldId id="327" r:id="rId11"/>
    <p:sldId id="342" r:id="rId12"/>
    <p:sldId id="333" r:id="rId13"/>
    <p:sldId id="335" r:id="rId14"/>
    <p:sldId id="337" r:id="rId15"/>
    <p:sldId id="336" r:id="rId16"/>
    <p:sldId id="338" r:id="rId17"/>
    <p:sldId id="340" r:id="rId18"/>
    <p:sldId id="266" r:id="rId19"/>
    <p:sldId id="268" r:id="rId20"/>
    <p:sldId id="270" r:id="rId21"/>
    <p:sldId id="274" r:id="rId22"/>
    <p:sldId id="275" r:id="rId23"/>
    <p:sldId id="273" r:id="rId24"/>
    <p:sldId id="300" r:id="rId25"/>
    <p:sldId id="301" r:id="rId26"/>
    <p:sldId id="302" r:id="rId27"/>
    <p:sldId id="303" r:id="rId28"/>
    <p:sldId id="304" r:id="rId29"/>
    <p:sldId id="341" r:id="rId30"/>
  </p:sldIdLst>
  <p:sldSz cx="9144000" cy="6858000" type="screen4x3"/>
  <p:notesSz cx="6858000" cy="9144000"/>
  <p:custDataLst>
    <p:tags r:id="rId3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gs" Target="tags/tag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2F20C11-EB93-4A39-AB6B-49C3D34ABEE4}" type="datetimeFigureOut">
              <a:rPr lang="en-US"/>
              <a:pPr>
                <a:defRPr/>
              </a:pPr>
              <a:t>6/10/2016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F737398-BA8E-4900-A643-E60F18CD16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79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19E34-E29E-49FE-8968-6E1180D448E1}" type="datetimeFigureOut">
              <a:rPr lang="en-US"/>
              <a:pPr>
                <a:defRPr/>
              </a:pPr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F6B17-5B26-4A0B-95A0-2C6D58A0CA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1FAE4-1479-4A32-B36F-3599D9C4C99F}" type="datetimeFigureOut">
              <a:rPr lang="en-US"/>
              <a:pPr>
                <a:defRPr/>
              </a:pPr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ECED1-D0DE-461A-BFC9-473FF338C3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CED9B-CD47-4E31-875E-CC5BDFCAB4E9}" type="datetimeFigureOut">
              <a:rPr lang="en-US"/>
              <a:pPr>
                <a:defRPr/>
              </a:pPr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C5D91-B208-47BE-A2F0-8F419683D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742950"/>
            <a:ext cx="7772400" cy="5505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88E1C-A8C3-4B2C-BB39-F946F245F1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BE0C8-50E7-4596-A176-E0E71BDCD9DF}" type="datetimeFigureOut">
              <a:rPr lang="en-US"/>
              <a:pPr>
                <a:defRPr/>
              </a:pPr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31DCE-1013-4E4C-8547-9926DF3FDA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2FBD2-9B69-4790-9121-F9C974C5048F}" type="datetimeFigureOut">
              <a:rPr lang="en-US"/>
              <a:pPr>
                <a:defRPr/>
              </a:pPr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1C526-9DA2-4CEC-A0AA-47378CA02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B8745-7AE3-453B-B4E0-38542DA1FBF7}" type="datetimeFigureOut">
              <a:rPr lang="en-US"/>
              <a:pPr>
                <a:defRPr/>
              </a:pPr>
              <a:t>6/10/2016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6F213-071E-4D9D-84F0-2F8CA698AB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D95D1-A535-46B1-BDC0-CA0E7641ECBE}" type="datetimeFigureOut">
              <a:rPr lang="en-US"/>
              <a:pPr>
                <a:defRPr/>
              </a:pPr>
              <a:t>6/10/2016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5CA31-A1B8-45E4-9DCF-35A4C28CE6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0B835-58E5-43DC-9061-35FA225DEEE2}" type="datetimeFigureOut">
              <a:rPr lang="en-US"/>
              <a:pPr>
                <a:defRPr/>
              </a:pPr>
              <a:t>6/10/2016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A6E31-B748-42F2-87B9-92EF6E496E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C3776-B897-4A52-8A7D-9D5561654AB7}" type="datetimeFigureOut">
              <a:rPr lang="en-US"/>
              <a:pPr>
                <a:defRPr/>
              </a:pPr>
              <a:t>6/10/2016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656DE-97D3-4C97-AD16-52E1F70D67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50E46-5EF0-4EF7-9459-CBABFA6A1665}" type="datetimeFigureOut">
              <a:rPr lang="en-US"/>
              <a:pPr>
                <a:defRPr/>
              </a:pPr>
              <a:t>6/10/2016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5F9B1-B73C-4131-B9D1-8AE145A6E0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25665-6BCF-42E0-A489-98BF995CD96E}" type="datetimeFigureOut">
              <a:rPr lang="en-US"/>
              <a:pPr>
                <a:defRPr/>
              </a:pPr>
              <a:t>6/10/2016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6B37F-DB90-433C-A892-A2AFEEF034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974508-69ED-40F1-92FA-CDF8AC48C0DA}" type="datetimeFigureOut">
              <a:rPr lang="en-US"/>
              <a:pPr>
                <a:defRPr/>
              </a:pPr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CB1C69-559E-41A6-A57C-407282A3D0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  <p:sldLayoutId id="2147484037" r:id="rId12"/>
  </p:sldLayoutIdLst>
  <p:transition spd="slow"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1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2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9144000" cy="1981200"/>
          </a:xfrm>
        </p:spPr>
        <p:txBody>
          <a:bodyPr/>
          <a:lstStyle/>
          <a:p>
            <a:r>
              <a:rPr lang="en-US" sz="4800" b="1" i="1" smtClean="0"/>
              <a:t>OSHA Recording/Reporting of Occupational Injuries and Illnesses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438400"/>
            <a:ext cx="8839200" cy="3200400"/>
          </a:xfrm>
        </p:spPr>
        <p:txBody>
          <a:bodyPr/>
          <a:lstStyle/>
          <a:p>
            <a:pPr>
              <a:defRPr/>
            </a:pPr>
            <a:r>
              <a:rPr lang="en-US" sz="3600" b="1" i="1" dirty="0" smtClean="0">
                <a:solidFill>
                  <a:srgbClr val="0070C0"/>
                </a:solidFill>
              </a:rPr>
              <a:t>Gayle </a:t>
            </a:r>
            <a:r>
              <a:rPr lang="en-US" sz="3600" b="1" i="1" dirty="0" err="1" smtClean="0">
                <a:solidFill>
                  <a:srgbClr val="0070C0"/>
                </a:solidFill>
              </a:rPr>
              <a:t>Luker</a:t>
            </a:r>
            <a:endParaRPr lang="en-US" sz="3600" b="1" i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3600" b="1" i="1" dirty="0" smtClean="0">
                <a:solidFill>
                  <a:srgbClr val="0070C0"/>
                </a:solidFill>
              </a:rPr>
              <a:t>Safety Consultant Specialist</a:t>
            </a:r>
          </a:p>
          <a:p>
            <a:pPr>
              <a:defRPr/>
            </a:pPr>
            <a:r>
              <a:rPr lang="en-US" sz="3600" b="1" i="1" dirty="0" smtClean="0">
                <a:solidFill>
                  <a:srgbClr val="0070C0"/>
                </a:solidFill>
              </a:rPr>
              <a:t>216-315-2650</a:t>
            </a:r>
          </a:p>
          <a:p>
            <a:pPr>
              <a:defRPr/>
            </a:pPr>
            <a:r>
              <a:rPr lang="en-US" sz="3600" b="1" i="1" dirty="0" smtClean="0">
                <a:solidFill>
                  <a:srgbClr val="0070C0"/>
                </a:solidFill>
              </a:rPr>
              <a:t>Gayle.L.1@bwc.state.oh.us</a:t>
            </a:r>
          </a:p>
          <a:p>
            <a:pPr>
              <a:defRPr/>
            </a:pPr>
            <a:r>
              <a:rPr lang="en-US" sz="3600" b="1" i="1" dirty="0" smtClean="0">
                <a:solidFill>
                  <a:schemeClr val="accent6">
                    <a:lumMod val="75000"/>
                  </a:schemeClr>
                </a:solidFill>
              </a:rPr>
              <a:t>Ohio BWC</a:t>
            </a:r>
          </a:p>
          <a:p>
            <a:pPr>
              <a:defRPr/>
            </a:pPr>
            <a:r>
              <a:rPr lang="en-US" sz="3600" b="1" i="1" dirty="0" smtClean="0">
                <a:solidFill>
                  <a:schemeClr val="accent6">
                    <a:lumMod val="75000"/>
                  </a:schemeClr>
                </a:solidFill>
              </a:rPr>
              <a:t>Division of Safety &amp; Hygiene</a:t>
            </a:r>
          </a:p>
          <a:p>
            <a:pPr>
              <a:defRPr/>
            </a:pPr>
            <a:endParaRPr lang="en-US" sz="3600" b="1" i="1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762000"/>
          </a:xfrm>
        </p:spPr>
        <p:txBody>
          <a:bodyPr/>
          <a:lstStyle/>
          <a:p>
            <a:r>
              <a:rPr lang="en-US" sz="5200" b="1" i="1" smtClean="0"/>
              <a:t>General Recording Criteria</a:t>
            </a:r>
            <a:br>
              <a:rPr lang="en-US" sz="5200" b="1" i="1" smtClean="0"/>
            </a:br>
            <a:r>
              <a:rPr lang="en-US" sz="5200" b="1" i="1" smtClean="0"/>
              <a:t>1904.7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3992563"/>
          </a:xfrm>
        </p:spPr>
        <p:txBody>
          <a:bodyPr/>
          <a:lstStyle/>
          <a:p>
            <a:pPr>
              <a:defRPr/>
            </a:pPr>
            <a:r>
              <a:rPr lang="en-US" sz="3600" b="1" i="1" dirty="0" smtClean="0">
                <a:solidFill>
                  <a:schemeClr val="accent6">
                    <a:lumMod val="75000"/>
                  </a:schemeClr>
                </a:solidFill>
              </a:rPr>
              <a:t>Work related Death</a:t>
            </a:r>
          </a:p>
          <a:p>
            <a:pPr>
              <a:defRPr/>
            </a:pPr>
            <a:r>
              <a:rPr lang="en-US" sz="3600" b="1" i="1" dirty="0" smtClean="0">
                <a:solidFill>
                  <a:srgbClr val="002060"/>
                </a:solidFill>
              </a:rPr>
              <a:t>Work related loss of consciousness</a:t>
            </a:r>
          </a:p>
          <a:p>
            <a:pPr>
              <a:defRPr/>
            </a:pPr>
            <a:r>
              <a:rPr lang="en-US" sz="3600" b="1" i="1" dirty="0" smtClean="0">
                <a:solidFill>
                  <a:schemeClr val="accent6">
                    <a:lumMod val="75000"/>
                  </a:schemeClr>
                </a:solidFill>
              </a:rPr>
              <a:t>Days away from work</a:t>
            </a:r>
          </a:p>
          <a:p>
            <a:pPr>
              <a:defRPr/>
            </a:pPr>
            <a:r>
              <a:rPr lang="en-US" sz="3600" b="1" i="1" dirty="0" smtClean="0">
                <a:solidFill>
                  <a:srgbClr val="002060"/>
                </a:solidFill>
              </a:rPr>
              <a:t>Job restrictions/job transfer</a:t>
            </a:r>
          </a:p>
          <a:p>
            <a:pPr>
              <a:defRPr/>
            </a:pPr>
            <a:r>
              <a:rPr lang="en-US" sz="3600" b="1" i="1" dirty="0" smtClean="0">
                <a:solidFill>
                  <a:schemeClr val="accent6">
                    <a:lumMod val="75000"/>
                  </a:schemeClr>
                </a:solidFill>
              </a:rPr>
              <a:t>Medical treatment beyond first aid</a:t>
            </a: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</a:rPr>
              <a:t>If a work related event results in any of the above it is a recordable event!!!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371600"/>
          </a:xfrm>
        </p:spPr>
        <p:txBody>
          <a:bodyPr/>
          <a:lstStyle/>
          <a:p>
            <a:r>
              <a:rPr lang="en-US" sz="5000" b="1" i="1" smtClean="0"/>
              <a:t>General Reporting Criteria 1904.39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44958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3400" b="1" i="1" smtClean="0"/>
              <a:t>Report a fatality </a:t>
            </a:r>
            <a:r>
              <a:rPr lang="en-US" sz="3400" b="1" i="1" smtClean="0">
                <a:solidFill>
                  <a:srgbClr val="FF0000"/>
                </a:solidFill>
              </a:rPr>
              <a:t>within 8 Hours </a:t>
            </a:r>
            <a:r>
              <a:rPr lang="en-US" sz="3400" b="1" i="1" smtClean="0"/>
              <a:t>to the OSHA office or the toll free number </a:t>
            </a:r>
          </a:p>
          <a:p>
            <a:pPr>
              <a:buFont typeface="Arial" pitchFamily="34" charset="0"/>
              <a:buNone/>
            </a:pPr>
            <a:r>
              <a:rPr lang="en-US" sz="3400" b="1" i="1" smtClean="0"/>
              <a:t>	</a:t>
            </a:r>
          </a:p>
          <a:p>
            <a:pPr>
              <a:buFont typeface="Wingdings" pitchFamily="2" charset="2"/>
              <a:buChar char="ü"/>
            </a:pPr>
            <a:r>
              <a:rPr lang="en-US" sz="3400" b="1" smtClean="0"/>
              <a:t>Report the in-patient hospitalization of one or more employees as a result of a work-related incident </a:t>
            </a:r>
            <a:r>
              <a:rPr lang="en-US" sz="3400" b="1" smtClean="0">
                <a:solidFill>
                  <a:srgbClr val="FF0000"/>
                </a:solidFill>
              </a:rPr>
              <a:t>within 24 hours</a:t>
            </a:r>
          </a:p>
          <a:p>
            <a:pPr>
              <a:buFont typeface="Arial" pitchFamily="34" charset="0"/>
              <a:buNone/>
            </a:pPr>
            <a:endParaRPr lang="en-US" sz="3400" b="1" smtClean="0"/>
          </a:p>
          <a:p>
            <a:pPr>
              <a:buFont typeface="Wingdings" pitchFamily="2" charset="2"/>
              <a:buChar char="ü"/>
            </a:pPr>
            <a:r>
              <a:rPr lang="en-US" sz="3400" b="1" i="1" smtClean="0"/>
              <a:t>1-800-OSHA (1-800-321-6742) </a:t>
            </a:r>
            <a:r>
              <a:rPr lang="en-US" sz="3400" b="1" i="1" smtClean="0">
                <a:solidFill>
                  <a:srgbClr val="FF0000"/>
                </a:solidFill>
              </a:rPr>
              <a:t>or online</a:t>
            </a:r>
          </a:p>
          <a:p>
            <a:pPr>
              <a:buFont typeface="Arial" pitchFamily="34" charset="0"/>
              <a:buNone/>
            </a:pPr>
            <a:endParaRPr lang="en-US" sz="3600" b="1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en-US" sz="5400" b="1" i="1" smtClean="0"/>
              <a:t>Reporting Criteria Effective 1/1/2015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39925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mtClean="0"/>
              <a:t> </a:t>
            </a:r>
            <a:r>
              <a:rPr lang="en-US" sz="3400" b="1" i="1" smtClean="0">
                <a:solidFill>
                  <a:schemeClr val="tx2"/>
                </a:solidFill>
              </a:rPr>
              <a:t>All work-related inpatient hospitalizations of one or more employees (except for diagnostics)</a:t>
            </a:r>
          </a:p>
          <a:p>
            <a:pPr>
              <a:buFont typeface="Wingdings" pitchFamily="2" charset="2"/>
              <a:buChar char="ü"/>
            </a:pPr>
            <a:r>
              <a:rPr lang="en-US" sz="3400" b="1" i="1" smtClean="0">
                <a:solidFill>
                  <a:schemeClr val="tx2"/>
                </a:solidFill>
              </a:rPr>
              <a:t> All work-related amputations </a:t>
            </a:r>
          </a:p>
          <a:p>
            <a:pPr>
              <a:buFont typeface="Wingdings" pitchFamily="2" charset="2"/>
              <a:buChar char="ü"/>
            </a:pPr>
            <a:r>
              <a:rPr lang="en-US" sz="3400" b="1" i="1" smtClean="0">
                <a:solidFill>
                  <a:schemeClr val="tx2"/>
                </a:solidFill>
              </a:rPr>
              <a:t>All work-related losses of an eye</a:t>
            </a:r>
          </a:p>
          <a:p>
            <a:pPr>
              <a:buFont typeface="Wingdings" pitchFamily="2" charset="2"/>
              <a:buChar char="ü"/>
            </a:pPr>
            <a:r>
              <a:rPr lang="en-US" sz="3400" b="1" i="1" smtClean="0">
                <a:solidFill>
                  <a:schemeClr val="tx2"/>
                </a:solidFill>
              </a:rPr>
              <a:t>Employers must </a:t>
            </a:r>
            <a:r>
              <a:rPr lang="en-US" sz="3400" b="1" i="1" smtClean="0">
                <a:solidFill>
                  <a:srgbClr val="FF0000"/>
                </a:solidFill>
              </a:rPr>
              <a:t>report the incident within 24 hours of learning about it.  </a:t>
            </a:r>
            <a:r>
              <a:rPr lang="en-US" sz="3400" b="1" i="1" smtClean="0">
                <a:solidFill>
                  <a:srgbClr val="002060"/>
                </a:solidFill>
              </a:rPr>
              <a:t> 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en-US" sz="5400" b="1" i="1" smtClean="0"/>
              <a:t>Zero Recordable Events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endParaRPr lang="en-US" sz="3600" b="1" i="1" smtClean="0"/>
          </a:p>
          <a:p>
            <a:r>
              <a:rPr lang="en-US" sz="3400" b="1" i="1" smtClean="0">
                <a:solidFill>
                  <a:srgbClr val="FF0000"/>
                </a:solidFill>
              </a:rPr>
              <a:t>You must still keep an OSHA log for that calendar year and post an OSHA 300A summary form.</a:t>
            </a:r>
          </a:p>
          <a:p>
            <a:endParaRPr lang="en-US" sz="3400" b="1" i="1" smtClean="0">
              <a:solidFill>
                <a:srgbClr val="FF0000"/>
              </a:solidFill>
            </a:endParaRPr>
          </a:p>
          <a:p>
            <a:r>
              <a:rPr lang="en-US" sz="3400" b="1" i="1" smtClean="0">
                <a:solidFill>
                  <a:srgbClr val="FF0000"/>
                </a:solidFill>
              </a:rPr>
              <a:t>What helped you achieve these accident prevention results?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219200"/>
          </a:xfrm>
          <a:noFill/>
        </p:spPr>
        <p:txBody>
          <a:bodyPr/>
          <a:lstStyle/>
          <a:p>
            <a:pPr eaLnBrk="1" hangingPunct="1"/>
            <a:r>
              <a:rPr lang="en-US" sz="5400" b="1" smtClean="0"/>
              <a:t>OSHA PENALTIES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46482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Willful, Repeat				$  70,000</a:t>
            </a:r>
          </a:p>
          <a:p>
            <a:pPr eaLnBrk="1" hangingPunct="1"/>
            <a:r>
              <a:rPr lang="en-US" smtClean="0"/>
              <a:t>Serious						$    7,000</a:t>
            </a:r>
          </a:p>
          <a:p>
            <a:pPr eaLnBrk="1" hangingPunct="1"/>
            <a:r>
              <a:rPr lang="en-US" smtClean="0"/>
              <a:t>Failure to Abate				$210,000</a:t>
            </a:r>
          </a:p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Failure to Report Fatality			$    5,000</a:t>
            </a:r>
          </a:p>
          <a:p>
            <a:pPr eaLnBrk="1" hangingPunct="1"/>
            <a:r>
              <a:rPr lang="en-US" smtClean="0"/>
              <a:t>Failure to Post Citation			$    3,000</a:t>
            </a:r>
          </a:p>
          <a:p>
            <a:pPr eaLnBrk="1" hangingPunct="1"/>
            <a:r>
              <a:rPr lang="en-US" smtClean="0"/>
              <a:t>Failure to Post OSHA Poster		$    1,000</a:t>
            </a:r>
          </a:p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OSHA Recordkeeping  Log		$    1,000</a:t>
            </a:r>
          </a:p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Failure to Post 300A Summary		$    1,000</a:t>
            </a:r>
            <a:r>
              <a:rPr lang="en-US" smtClean="0"/>
              <a:t>	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/>
          </p:cNvGraphicFramePr>
          <p:nvPr/>
        </p:nvGraphicFramePr>
        <p:xfrm>
          <a:off x="228600" y="1143000"/>
          <a:ext cx="8610600" cy="515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693478" imgH="5217285" progId="Word.Document.8">
                  <p:embed/>
                </p:oleObj>
              </mc:Choice>
              <mc:Fallback>
                <p:oleObj name="Document" r:id="rId4" imgW="8693478" imgH="5217285" progId="Word.Documen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143000"/>
                        <a:ext cx="8610600" cy="515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028"/>
          <p:cNvGraphicFramePr>
            <a:graphicFrameLocks/>
          </p:cNvGraphicFramePr>
          <p:nvPr/>
        </p:nvGraphicFramePr>
        <p:xfrm>
          <a:off x="458788" y="1295400"/>
          <a:ext cx="8380412" cy="605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4" imgW="8112882" imgH="6066837" progId="Word.Document.8">
                  <p:embed/>
                </p:oleObj>
              </mc:Choice>
              <mc:Fallback>
                <p:oleObj name="Document" r:id="rId4" imgW="8112882" imgH="6066837" progId="Word.Document.8">
                  <p:embed/>
                  <p:pic>
                    <p:nvPicPr>
                      <p:cNvPr id="0" name="Object 102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1295400"/>
                        <a:ext cx="8380412" cy="605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76275"/>
            <a:ext cx="9144000" cy="5581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2938"/>
            <a:ext cx="9144000" cy="557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0"/>
            <a:ext cx="9144000" cy="5316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150" name="Picture 6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362200"/>
            <a:ext cx="358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Rectangle 9"/>
          <p:cNvSpPr>
            <a:spLocks noChangeArrowheads="1"/>
          </p:cNvSpPr>
          <p:nvPr/>
        </p:nvSpPr>
        <p:spPr bwMode="auto">
          <a:xfrm>
            <a:off x="219075" y="4876800"/>
            <a:ext cx="2981325" cy="1741488"/>
          </a:xfrm>
          <a:prstGeom prst="rect">
            <a:avLst/>
          </a:prstGeom>
          <a:noFill/>
          <a:ln w="50800">
            <a:solidFill>
              <a:srgbClr val="00FF00"/>
            </a:solidFill>
            <a:miter lim="800000"/>
            <a:headEnd/>
            <a:tailEnd/>
          </a:ln>
        </p:spPr>
        <p:txBody>
          <a:bodyPr lIns="84138" tIns="39688" rIns="84138" bIns="39688">
            <a:spAutoFit/>
          </a:bodyPr>
          <a:lstStyle/>
          <a:p>
            <a:pPr defTabSz="723900"/>
            <a:r>
              <a:rPr lang="en-US" b="1"/>
              <a:t>CINCINNATI AREA OFFICE</a:t>
            </a:r>
          </a:p>
          <a:p>
            <a:pPr defTabSz="723900"/>
            <a:r>
              <a:rPr lang="en-US" b="1"/>
              <a:t>36 TRIANGLE PARK DRIVE</a:t>
            </a:r>
          </a:p>
          <a:p>
            <a:pPr defTabSz="723900"/>
            <a:r>
              <a:rPr lang="en-US" b="1"/>
              <a:t>CINCINNATI, OHIO 45246</a:t>
            </a:r>
          </a:p>
          <a:p>
            <a:pPr defTabSz="723900"/>
            <a:r>
              <a:rPr lang="en-US" b="1"/>
              <a:t>(513) 841-4132</a:t>
            </a:r>
          </a:p>
        </p:txBody>
      </p:sp>
      <p:sp>
        <p:nvSpPr>
          <p:cNvPr id="6152" name="Rectangle 10"/>
          <p:cNvSpPr>
            <a:spLocks noChangeArrowheads="1"/>
          </p:cNvSpPr>
          <p:nvPr/>
        </p:nvSpPr>
        <p:spPr bwMode="auto">
          <a:xfrm>
            <a:off x="4953000" y="4800600"/>
            <a:ext cx="3940175" cy="1741488"/>
          </a:xfrm>
          <a:prstGeom prst="rect">
            <a:avLst/>
          </a:prstGeom>
          <a:noFill/>
          <a:ln w="50800">
            <a:solidFill>
              <a:srgbClr val="00CCFF"/>
            </a:solidFill>
            <a:miter lim="800000"/>
            <a:headEnd/>
            <a:tailEnd/>
          </a:ln>
        </p:spPr>
        <p:txBody>
          <a:bodyPr lIns="84138" tIns="39688" rIns="84138" bIns="39688">
            <a:spAutoFit/>
          </a:bodyPr>
          <a:lstStyle/>
          <a:p>
            <a:pPr defTabSz="723900"/>
            <a:r>
              <a:rPr lang="en-US" b="1"/>
              <a:t>COLUMBUS AREA OFFICE</a:t>
            </a:r>
          </a:p>
          <a:p>
            <a:pPr defTabSz="723900"/>
            <a:r>
              <a:rPr lang="en-US" b="1"/>
              <a:t>FEDERAL OFFICE BLDG. ROOM 620</a:t>
            </a:r>
          </a:p>
          <a:p>
            <a:pPr defTabSz="723900"/>
            <a:r>
              <a:rPr lang="en-US" b="1"/>
              <a:t>200 NORTH HIGH STREET</a:t>
            </a:r>
          </a:p>
          <a:p>
            <a:pPr defTabSz="723900"/>
            <a:r>
              <a:rPr lang="en-US" b="1"/>
              <a:t>COLUMBUS, OHIO 43215</a:t>
            </a:r>
          </a:p>
          <a:p>
            <a:pPr defTabSz="723900"/>
            <a:r>
              <a:rPr lang="en-US" b="1"/>
              <a:t>(614) 469-5582  </a:t>
            </a:r>
          </a:p>
        </p:txBody>
      </p:sp>
      <p:sp>
        <p:nvSpPr>
          <p:cNvPr id="6153" name="Rectangle 11"/>
          <p:cNvSpPr>
            <a:spLocks noChangeArrowheads="1"/>
          </p:cNvSpPr>
          <p:nvPr/>
        </p:nvSpPr>
        <p:spPr bwMode="auto">
          <a:xfrm>
            <a:off x="2368550" y="685800"/>
            <a:ext cx="4494213" cy="582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3200" b="1" u="sng"/>
              <a:t>OSHA AREA OFFICES</a:t>
            </a:r>
          </a:p>
        </p:txBody>
      </p:sp>
      <p:sp>
        <p:nvSpPr>
          <p:cNvPr id="6154" name="Rectangle 12"/>
          <p:cNvSpPr>
            <a:spLocks noChangeArrowheads="1"/>
          </p:cNvSpPr>
          <p:nvPr/>
        </p:nvSpPr>
        <p:spPr bwMode="auto">
          <a:xfrm>
            <a:off x="5181600" y="1295400"/>
            <a:ext cx="3810000" cy="1477963"/>
          </a:xfrm>
          <a:prstGeom prst="rect">
            <a:avLst/>
          </a:prstGeom>
          <a:noFill/>
          <a:ln w="50800">
            <a:solidFill>
              <a:srgbClr val="FFFF00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23900"/>
            <a:r>
              <a:rPr lang="en-US" b="1"/>
              <a:t>CLEVELAND AREA OFFICE</a:t>
            </a:r>
          </a:p>
          <a:p>
            <a:pPr defTabSz="723900"/>
            <a:r>
              <a:rPr lang="en-US" b="1"/>
              <a:t>6393 Oak Tree Blvd, Suite 203</a:t>
            </a:r>
          </a:p>
          <a:p>
            <a:pPr defTabSz="723900"/>
            <a:r>
              <a:rPr lang="en-US" b="1"/>
              <a:t>Independence, Ohio 44131</a:t>
            </a:r>
          </a:p>
          <a:p>
            <a:pPr defTabSz="723900"/>
            <a:r>
              <a:rPr lang="en-US" b="1"/>
              <a:t>(216) 447-4194</a:t>
            </a:r>
          </a:p>
          <a:p>
            <a:pPr defTabSz="723900"/>
            <a:r>
              <a:rPr lang="en-US"/>
              <a:t>  </a:t>
            </a:r>
          </a:p>
        </p:txBody>
      </p:sp>
      <p:sp>
        <p:nvSpPr>
          <p:cNvPr id="6155" name="Rectangle 14"/>
          <p:cNvSpPr>
            <a:spLocks noChangeArrowheads="1"/>
          </p:cNvSpPr>
          <p:nvPr/>
        </p:nvSpPr>
        <p:spPr bwMode="auto">
          <a:xfrm>
            <a:off x="304800" y="1371600"/>
            <a:ext cx="3048000" cy="1201738"/>
          </a:xfrm>
          <a:prstGeom prst="rect">
            <a:avLst/>
          </a:prstGeom>
          <a:noFill/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23900"/>
            <a:r>
              <a:rPr lang="en-US" b="1"/>
              <a:t>TOLEDO AREA OFFICE</a:t>
            </a:r>
          </a:p>
          <a:p>
            <a:pPr defTabSz="723900"/>
            <a:r>
              <a:rPr lang="en-US" b="1"/>
              <a:t>420 Madison Avenue</a:t>
            </a:r>
          </a:p>
          <a:p>
            <a:pPr defTabSz="723900"/>
            <a:r>
              <a:rPr lang="en-US" b="1"/>
              <a:t>Toledo, Ohio  43604</a:t>
            </a:r>
          </a:p>
          <a:p>
            <a:pPr defTabSz="723900"/>
            <a:r>
              <a:rPr lang="en-US" b="1"/>
              <a:t>(419) 259-7542  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sz="5400" b="1" smtClean="0"/>
              <a:t>Medical Treatment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763000" cy="4572000"/>
          </a:xfrm>
        </p:spPr>
        <p:txBody>
          <a:bodyPr/>
          <a:lstStyle/>
          <a:p>
            <a:pPr eaLnBrk="1" hangingPunct="1"/>
            <a:r>
              <a:rPr lang="en-US" b="1" smtClean="0"/>
              <a:t>Defined as - means the management and care of a patient to combat disease or disorder.</a:t>
            </a:r>
            <a:endParaRPr lang="en-US" b="1" i="1" smtClean="0">
              <a:solidFill>
                <a:srgbClr val="002060"/>
              </a:solidFill>
            </a:endParaRPr>
          </a:p>
          <a:p>
            <a:pPr eaLnBrk="1" hangingPunct="1"/>
            <a:endParaRPr lang="en-US" b="1" i="1" smtClean="0">
              <a:solidFill>
                <a:srgbClr val="002060"/>
              </a:solidFill>
            </a:endParaRPr>
          </a:p>
          <a:p>
            <a:pPr eaLnBrk="1" hangingPunct="1"/>
            <a:r>
              <a:rPr lang="en-US" b="1" i="1" smtClean="0">
                <a:solidFill>
                  <a:srgbClr val="002060"/>
                </a:solidFill>
              </a:rPr>
              <a:t>Does not include;</a:t>
            </a:r>
          </a:p>
          <a:p>
            <a:pPr lvl="1" eaLnBrk="1" hangingPunct="1"/>
            <a:r>
              <a:rPr lang="en-US" b="1" i="1" smtClean="0">
                <a:solidFill>
                  <a:srgbClr val="002060"/>
                </a:solidFill>
              </a:rPr>
              <a:t>Visit to physician or other medical professional solely for observation or counseling.</a:t>
            </a:r>
          </a:p>
          <a:p>
            <a:pPr lvl="1" eaLnBrk="1" hangingPunct="1"/>
            <a:r>
              <a:rPr lang="en-US" b="1" i="1" smtClean="0">
                <a:solidFill>
                  <a:srgbClr val="002060"/>
                </a:solidFill>
              </a:rPr>
              <a:t>When diagnostic procedures, such as x-rays and blood tests, including prescription medication used solely for diagnostics.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sz="5400" b="1" smtClean="0"/>
              <a:t>First-Aid Treatment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267200"/>
          </a:xfrm>
        </p:spPr>
        <p:txBody>
          <a:bodyPr/>
          <a:lstStyle/>
          <a:p>
            <a:pPr eaLnBrk="1" hangingPunct="1">
              <a:buFont typeface="Monotype Sorts"/>
              <a:buNone/>
            </a:pPr>
            <a:r>
              <a:rPr lang="en-US" smtClean="0"/>
              <a:t>The following is the list of first-aid treatment;</a:t>
            </a:r>
          </a:p>
          <a:p>
            <a:pPr eaLnBrk="1" hangingPunct="1"/>
            <a:r>
              <a:rPr lang="en-US" sz="3600" b="1" smtClean="0">
                <a:solidFill>
                  <a:srgbClr val="0070C0"/>
                </a:solidFill>
              </a:rPr>
              <a:t>Non-prescription drugs in non-prescription strength</a:t>
            </a:r>
          </a:p>
          <a:p>
            <a:pPr eaLnBrk="1" hangingPunct="1"/>
            <a:r>
              <a:rPr lang="en-US" sz="3600" b="1" smtClean="0"/>
              <a:t>Administering a </a:t>
            </a:r>
            <a:r>
              <a:rPr lang="en-US" sz="3600" b="1" u="sng" smtClean="0"/>
              <a:t>tetanus</a:t>
            </a:r>
            <a:r>
              <a:rPr lang="en-US" sz="3600" b="1" smtClean="0"/>
              <a:t>, (others like Hep B and rabies are recordable)</a:t>
            </a:r>
          </a:p>
          <a:p>
            <a:pPr eaLnBrk="1" hangingPunct="1"/>
            <a:r>
              <a:rPr lang="en-US" sz="3600" b="1" smtClean="0">
                <a:solidFill>
                  <a:srgbClr val="0070C0"/>
                </a:solidFill>
              </a:rPr>
              <a:t>Cleaning, flushing or soaking wounds on the surface of the skin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sz="5400" b="1" smtClean="0"/>
              <a:t>First-Aid Treatment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029200"/>
          </a:xfrm>
        </p:spPr>
        <p:txBody>
          <a:bodyPr/>
          <a:lstStyle/>
          <a:p>
            <a:pPr eaLnBrk="1" hangingPunct="1"/>
            <a:r>
              <a:rPr lang="en-US" b="1" smtClean="0"/>
              <a:t>Using </a:t>
            </a:r>
            <a:r>
              <a:rPr lang="en-US" b="1" u="sng" smtClean="0">
                <a:solidFill>
                  <a:srgbClr val="FF0000"/>
                </a:solidFill>
              </a:rPr>
              <a:t>wound coverings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smtClean="0"/>
              <a:t>such as adhesive bandages, gauze pads, etc., or using butterfly bandages or steri-strips (Sutures,  staples, etc. used to </a:t>
            </a:r>
            <a:r>
              <a:rPr lang="en-US" b="1" smtClean="0">
                <a:solidFill>
                  <a:srgbClr val="FF0000"/>
                </a:solidFill>
              </a:rPr>
              <a:t>close wounds are recordable</a:t>
            </a:r>
            <a:r>
              <a:rPr lang="en-US" b="1" smtClean="0"/>
              <a:t>.)</a:t>
            </a:r>
          </a:p>
          <a:p>
            <a:pPr eaLnBrk="1" hangingPunct="1"/>
            <a:r>
              <a:rPr lang="en-US" b="1" smtClean="0"/>
              <a:t>Using hot or cold therapy</a:t>
            </a:r>
          </a:p>
          <a:p>
            <a:pPr eaLnBrk="1" hangingPunct="1"/>
            <a:r>
              <a:rPr lang="en-US" b="1" smtClean="0"/>
              <a:t>Using non-rigid means of support, such as elastic bandages, wraps, non-rigid back belts, etc. (Rigid devices used to immobilize are considered medical treatment.)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42950"/>
            <a:ext cx="7772400" cy="781050"/>
          </a:xfrm>
        </p:spPr>
        <p:txBody>
          <a:bodyPr/>
          <a:lstStyle/>
          <a:p>
            <a:pPr eaLnBrk="1" hangingPunct="1"/>
            <a:r>
              <a:rPr lang="en-US" sz="5400" b="1" smtClean="0"/>
              <a:t>First-Aid Treatment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47244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Drilling of a fingernail or toenail or draining a blister</a:t>
            </a:r>
          </a:p>
          <a:p>
            <a:pPr eaLnBrk="1" hangingPunct="1"/>
            <a:r>
              <a:rPr lang="en-US" b="1" smtClean="0"/>
              <a:t>Using an eye patch</a:t>
            </a:r>
          </a:p>
          <a:p>
            <a:pPr eaLnBrk="1" hangingPunct="1"/>
            <a:r>
              <a:rPr lang="en-US" b="1" smtClean="0"/>
              <a:t>Removing foreign body from the eye </a:t>
            </a:r>
            <a:r>
              <a:rPr lang="en-US" b="1" smtClean="0">
                <a:solidFill>
                  <a:srgbClr val="FF0000"/>
                </a:solidFill>
              </a:rPr>
              <a:t>using only irrigation or a cotton swab</a:t>
            </a:r>
          </a:p>
          <a:p>
            <a:pPr eaLnBrk="1" hangingPunct="1"/>
            <a:r>
              <a:rPr lang="en-US" b="1" smtClean="0">
                <a:solidFill>
                  <a:srgbClr val="0070C0"/>
                </a:solidFill>
              </a:rPr>
              <a:t>Removing splinters or foreign material from areas other than the eye by irrigation, tweezers, cotton swabs, or other simple means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pPr eaLnBrk="1" hangingPunct="1"/>
            <a:r>
              <a:rPr lang="en-US" sz="5400" b="1" smtClean="0"/>
              <a:t>First-Aid Treatment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991600" cy="44958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70C0"/>
                </a:solidFill>
              </a:rPr>
              <a:t>Use of finger guards.</a:t>
            </a:r>
          </a:p>
          <a:p>
            <a:pPr eaLnBrk="1" hangingPunct="1"/>
            <a:r>
              <a:rPr lang="en-US" sz="3600" b="1" smtClean="0"/>
              <a:t>Using massages (physical therapy and chiropractic treatment are considered medical treatment.</a:t>
            </a:r>
          </a:p>
          <a:p>
            <a:pPr eaLnBrk="1" hangingPunct="1"/>
            <a:r>
              <a:rPr lang="en-US" sz="3600" b="1" smtClean="0">
                <a:solidFill>
                  <a:srgbClr val="0070C0"/>
                </a:solidFill>
              </a:rPr>
              <a:t>Drinking fluids for relief of heat stress.</a:t>
            </a:r>
          </a:p>
          <a:p>
            <a:pPr eaLnBrk="1" hangingPunct="1"/>
            <a:r>
              <a:rPr lang="en-US" sz="3600" b="1" smtClean="0"/>
              <a:t>ART –Active Release Technique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/>
          </p:nvPr>
        </p:nvSpPr>
        <p:spPr>
          <a:xfrm>
            <a:off x="0" y="742950"/>
            <a:ext cx="9144000" cy="550545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en-US" sz="4400" b="1" smtClean="0"/>
              <a:t>What does OSHA issue citations for    	concerning 1904?</a:t>
            </a:r>
          </a:p>
          <a:p>
            <a:pPr>
              <a:buFont typeface="Wingdings" pitchFamily="2" charset="2"/>
              <a:buChar char="ü"/>
            </a:pPr>
            <a:r>
              <a:rPr lang="en-US" b="1" smtClean="0">
                <a:solidFill>
                  <a:srgbClr val="FF0000"/>
                </a:solidFill>
              </a:rPr>
              <a:t>Not keeping a log during a year your employer was required.</a:t>
            </a:r>
          </a:p>
          <a:p>
            <a:pPr>
              <a:buFont typeface="Wingdings" pitchFamily="2" charset="2"/>
              <a:buChar char="ü"/>
            </a:pPr>
            <a:endParaRPr lang="en-US" b="1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b="1" smtClean="0">
                <a:solidFill>
                  <a:srgbClr val="FF0000"/>
                </a:solidFill>
              </a:rPr>
              <a:t>Listing employee names for privacy cases.</a:t>
            </a:r>
          </a:p>
          <a:p>
            <a:pPr>
              <a:buFont typeface="Wingdings" pitchFamily="2" charset="2"/>
              <a:buChar char="ü"/>
            </a:pPr>
            <a:endParaRPr lang="en-US" b="1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b="1" smtClean="0">
                <a:solidFill>
                  <a:srgbClr val="FF0000"/>
                </a:solidFill>
              </a:rPr>
              <a:t>Incomplete descriptions of events. (column F)</a:t>
            </a:r>
          </a:p>
          <a:p>
            <a:pPr>
              <a:buFont typeface="Wingdings" pitchFamily="2" charset="2"/>
              <a:buChar char="ü"/>
            </a:pPr>
            <a:endParaRPr lang="en-US" b="1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b="1" smtClean="0">
                <a:solidFill>
                  <a:srgbClr val="FF0000"/>
                </a:solidFill>
              </a:rPr>
              <a:t>No 300A posting.</a:t>
            </a:r>
          </a:p>
          <a:p>
            <a:pPr>
              <a:buFont typeface="Arial" pitchFamily="34" charset="0"/>
              <a:buNone/>
            </a:pPr>
            <a:endParaRPr lang="en-US" sz="2800" b="1" smtClean="0"/>
          </a:p>
          <a:p>
            <a:pPr>
              <a:buFont typeface="Arial" pitchFamily="34" charset="0"/>
              <a:buNone/>
            </a:pPr>
            <a:endParaRPr lang="en-US" sz="2800" b="1" smtClean="0"/>
          </a:p>
        </p:txBody>
      </p:sp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42950"/>
            <a:ext cx="9144000" cy="1162050"/>
          </a:xfrm>
        </p:spPr>
        <p:txBody>
          <a:bodyPr/>
          <a:lstStyle/>
          <a:p>
            <a:pPr eaLnBrk="1" hangingPunct="1"/>
            <a:r>
              <a:rPr lang="en-US" sz="4800" b="1" smtClean="0"/>
              <a:t>Recordable/Reportable Definitions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09800"/>
            <a:ext cx="89916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b="1" i="1" dirty="0" smtClean="0">
                <a:solidFill>
                  <a:srgbClr val="FF0000"/>
                </a:solidFill>
              </a:rPr>
              <a:t>Recordable Event- </a:t>
            </a:r>
            <a:r>
              <a:rPr lang="en-US" sz="3400" b="1" i="1" dirty="0" smtClean="0">
                <a:solidFill>
                  <a:schemeClr val="tx2">
                    <a:lumMod val="50000"/>
                  </a:schemeClr>
                </a:solidFill>
              </a:rPr>
              <a:t>An event that must be recorded on the OSHA 300 log based on the 1904.7 recording criteria.</a:t>
            </a:r>
          </a:p>
          <a:p>
            <a:pPr eaLnBrk="1" hangingPunct="1">
              <a:buFont typeface="Monotype Sorts"/>
              <a:buNone/>
              <a:defRPr/>
            </a:pPr>
            <a:endParaRPr lang="en-US" sz="34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3400" b="1" i="1" dirty="0" smtClean="0">
                <a:solidFill>
                  <a:srgbClr val="FF0000"/>
                </a:solidFill>
              </a:rPr>
              <a:t>Reportable Event- </a:t>
            </a:r>
            <a:r>
              <a:rPr lang="en-US" sz="3400" b="1" i="1" dirty="0" smtClean="0">
                <a:solidFill>
                  <a:schemeClr val="tx2">
                    <a:lumMod val="50000"/>
                  </a:schemeClr>
                </a:solidFill>
              </a:rPr>
              <a:t>An event that must be reported to OSHA within 8-24 hours based  on 1904.39 reporting criteria.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en-US" sz="5400" b="1" i="1" smtClean="0"/>
              <a:t>OSHA/BWC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44963"/>
          </a:xfrm>
        </p:spPr>
        <p:txBody>
          <a:bodyPr/>
          <a:lstStyle/>
          <a:p>
            <a:pPr algn="ctr">
              <a:buFont typeface="Arial" pitchFamily="34" charset="0"/>
              <a:buNone/>
              <a:defRPr/>
            </a:pPr>
            <a:r>
              <a:rPr lang="en-US" b="1" dirty="0" smtClean="0">
                <a:latin typeface="Univers 55" pitchFamily="34" charset="0"/>
              </a:rPr>
              <a:t>	</a:t>
            </a:r>
            <a:r>
              <a:rPr lang="en-US" sz="4000" b="1" i="1" dirty="0" smtClean="0">
                <a:solidFill>
                  <a:schemeClr val="accent6">
                    <a:lumMod val="75000"/>
                  </a:schemeClr>
                </a:solidFill>
                <a:latin typeface="Univers 55" pitchFamily="34" charset="0"/>
              </a:rPr>
              <a:t>OSHA injury and illness recordkeeping and workers’ compensation are independent of each other!</a:t>
            </a:r>
          </a:p>
          <a:p>
            <a:pPr algn="ctr">
              <a:buFont typeface="Arial" pitchFamily="34" charset="0"/>
              <a:buNone/>
              <a:defRPr/>
            </a:pPr>
            <a:endParaRPr lang="en-US" sz="4000" b="1" dirty="0" smtClean="0">
              <a:latin typeface="Univers 55" pitchFamily="34" charset="0"/>
            </a:endParaRPr>
          </a:p>
          <a:p>
            <a:pPr algn="ctr">
              <a:buFont typeface="Arial" pitchFamily="34" charset="0"/>
              <a:buNone/>
              <a:defRPr/>
            </a:pPr>
            <a:r>
              <a:rPr lang="en-US" sz="4000" b="1" dirty="0" smtClean="0">
                <a:latin typeface="Univers 55" pitchFamily="34" charset="0"/>
              </a:rPr>
              <a:t>They are separate systems</a:t>
            </a:r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524000"/>
          </a:xfrm>
        </p:spPr>
        <p:txBody>
          <a:bodyPr/>
          <a:lstStyle/>
          <a:p>
            <a:r>
              <a:rPr lang="en-US" sz="5400" b="1" i="1" smtClean="0"/>
              <a:t>OSHA Standard-1904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458200" cy="4572000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n-US" sz="4800" dirty="0" smtClean="0"/>
              <a:t>  </a:t>
            </a:r>
            <a:r>
              <a:rPr lang="en-US" sz="4400" b="1" i="1" dirty="0" smtClean="0">
                <a:solidFill>
                  <a:srgbClr val="C00000"/>
                </a:solidFill>
              </a:rPr>
              <a:t>Are all employers required to keep/maintain these injury and illness forms?  (Per 1904)</a:t>
            </a:r>
          </a:p>
          <a:p>
            <a:pPr>
              <a:buFont typeface="Arial" pitchFamily="34" charset="0"/>
              <a:buNone/>
              <a:defRPr/>
            </a:pPr>
            <a:endParaRPr lang="en-US" sz="4800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Font typeface="Arial" pitchFamily="34" charset="0"/>
              <a:buNone/>
              <a:defRPr/>
            </a:pPr>
            <a:r>
              <a:rPr lang="en-US" sz="8000" b="1" i="1" dirty="0" smtClean="0">
                <a:solidFill>
                  <a:schemeClr val="accent6">
                    <a:lumMod val="75000"/>
                  </a:schemeClr>
                </a:solidFill>
              </a:rPr>
              <a:t>www.osha.gov</a:t>
            </a:r>
            <a:endParaRPr lang="en-US" sz="80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95400"/>
          </a:xfrm>
        </p:spPr>
        <p:txBody>
          <a:bodyPr/>
          <a:lstStyle/>
          <a:p>
            <a:r>
              <a:rPr lang="en-US" sz="5400" b="1" i="1" smtClean="0"/>
              <a:t>OSHA 1904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sz="3600" b="1" i="1" smtClean="0">
                <a:solidFill>
                  <a:srgbClr val="002060"/>
                </a:solidFill>
              </a:rPr>
              <a:t>The industry that the employer is in (</a:t>
            </a:r>
            <a:r>
              <a:rPr lang="en-US" sz="3600" b="1" i="1" smtClean="0">
                <a:solidFill>
                  <a:srgbClr val="FF0000"/>
                </a:solidFill>
              </a:rPr>
              <a:t>NAICS as of 1/12015) </a:t>
            </a:r>
          </a:p>
          <a:p>
            <a:endParaRPr lang="en-US" sz="3600" b="1" i="1" smtClean="0">
              <a:solidFill>
                <a:srgbClr val="002060"/>
              </a:solidFill>
            </a:endParaRPr>
          </a:p>
          <a:p>
            <a:r>
              <a:rPr lang="en-US" sz="3600" b="1" i="1" smtClean="0">
                <a:solidFill>
                  <a:srgbClr val="002060"/>
                </a:solidFill>
              </a:rPr>
              <a:t>And how many corporate employees.  The magic number is </a:t>
            </a:r>
            <a:r>
              <a:rPr lang="en-US" sz="3600" b="1" i="1" smtClean="0">
                <a:solidFill>
                  <a:srgbClr val="FF0000"/>
                </a:solidFill>
              </a:rPr>
              <a:t>11 or more</a:t>
            </a:r>
            <a:r>
              <a:rPr lang="en-US" sz="3600" b="1" i="1" smtClean="0">
                <a:solidFill>
                  <a:srgbClr val="002060"/>
                </a:solidFill>
              </a:rPr>
              <a:t>.</a:t>
            </a:r>
          </a:p>
          <a:p>
            <a:endParaRPr lang="en-US" sz="3600" b="1" i="1" smtClean="0">
              <a:solidFill>
                <a:srgbClr val="002060"/>
              </a:solidFill>
            </a:endParaRPr>
          </a:p>
          <a:p>
            <a:r>
              <a:rPr lang="en-US" sz="3600" b="1" i="1" smtClean="0">
                <a:solidFill>
                  <a:srgbClr val="002060"/>
                </a:solidFill>
              </a:rPr>
              <a:t>Some employers are </a:t>
            </a:r>
            <a:r>
              <a:rPr lang="en-US" sz="3600" b="1" i="1" smtClean="0">
                <a:solidFill>
                  <a:srgbClr val="FF0000"/>
                </a:solidFill>
              </a:rPr>
              <a:t>partially exempt</a:t>
            </a:r>
            <a:r>
              <a:rPr lang="en-US" sz="3600" b="1" i="1" smtClean="0"/>
              <a:t>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en-US" sz="5400" b="1" i="1" smtClean="0"/>
              <a:t>OSHA Publications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15400" cy="46021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endParaRPr lang="en-US" sz="3600" b="1" dirty="0" smtClean="0"/>
          </a:p>
          <a:p>
            <a:pPr>
              <a:buFont typeface="Wingdings" pitchFamily="2" charset="2"/>
              <a:buChar char="ü"/>
            </a:pPr>
            <a:r>
              <a:rPr lang="en-US" sz="3600" b="1" smtClean="0"/>
              <a:t>OSHA document </a:t>
            </a:r>
            <a:r>
              <a:rPr lang="en-US" sz="3600" b="1" i="1" smtClean="0">
                <a:solidFill>
                  <a:srgbClr val="FF0000"/>
                </a:solidFill>
              </a:rPr>
              <a:t>3745</a:t>
            </a:r>
            <a:r>
              <a:rPr lang="en-US" sz="3600" b="1" smtClean="0"/>
              <a:t> lists the new reporting requirements as of 1/1/2015</a:t>
            </a:r>
          </a:p>
          <a:p>
            <a:pPr>
              <a:buFont typeface="Arial" pitchFamily="34" charset="0"/>
              <a:buNone/>
            </a:pPr>
            <a:endParaRPr lang="en-US" sz="3600" b="1" dirty="0" smtClean="0"/>
          </a:p>
          <a:p>
            <a:pPr>
              <a:buFont typeface="Wingdings" pitchFamily="2" charset="2"/>
              <a:buChar char="ü"/>
            </a:pPr>
            <a:r>
              <a:rPr lang="en-US" sz="3600" b="1" dirty="0" smtClean="0"/>
              <a:t>OSHA document </a:t>
            </a:r>
            <a:r>
              <a:rPr lang="en-US" sz="3600" b="1" dirty="0" smtClean="0">
                <a:solidFill>
                  <a:srgbClr val="FF0000"/>
                </a:solidFill>
              </a:rPr>
              <a:t>3746</a:t>
            </a:r>
            <a:r>
              <a:rPr lang="en-US" sz="3600" b="1" dirty="0" smtClean="0"/>
              <a:t> lists the newly partially exempt list as well as the new industries required to keep injury/illness records.</a:t>
            </a:r>
          </a:p>
        </p:txBody>
      </p:sp>
    </p:spTree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sz="5400" b="1" i="1" smtClean="0"/>
              <a:t>Occupational Injury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297363"/>
          </a:xfrm>
        </p:spPr>
        <p:txBody>
          <a:bodyPr/>
          <a:lstStyle/>
          <a:p>
            <a:r>
              <a:rPr lang="en-US" sz="3400" b="1" smtClean="0">
                <a:solidFill>
                  <a:srgbClr val="C00000"/>
                </a:solidFill>
              </a:rPr>
              <a:t>Any wound or damage to the body resulting from an event in the work environment</a:t>
            </a:r>
          </a:p>
          <a:p>
            <a:pPr>
              <a:buFont typeface="Arial" pitchFamily="34" charset="0"/>
              <a:buNone/>
            </a:pPr>
            <a:endParaRPr lang="en-US" sz="3400" b="1" smtClean="0">
              <a:solidFill>
                <a:srgbClr val="C00000"/>
              </a:solidFill>
            </a:endParaRPr>
          </a:p>
          <a:p>
            <a:r>
              <a:rPr lang="en-US" sz="3400" b="1" smtClean="0">
                <a:solidFill>
                  <a:srgbClr val="C00000"/>
                </a:solidFill>
              </a:rPr>
              <a:t>Cuts, puncture, lacerations, abrasion, fracture, bruise, contusion, chipped tooth, amputation, insect bite, electrocution or a thermal, chemical, electrical or radiation burn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en-US" sz="5400" b="1" i="1" smtClean="0"/>
              <a:t>Occupational Illness's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3163"/>
          </a:xfrm>
        </p:spPr>
        <p:txBody>
          <a:bodyPr/>
          <a:lstStyle/>
          <a:p>
            <a:pPr>
              <a:defRPr/>
            </a:pPr>
            <a:endParaRPr lang="en-US" sz="3400" b="1" i="1" dirty="0" smtClean="0">
              <a:solidFill>
                <a:srgbClr val="C00000"/>
              </a:solidFill>
            </a:endParaRPr>
          </a:p>
          <a:p>
            <a:pPr marL="182880">
              <a:buFont typeface="Wingdings" pitchFamily="2" charset="2"/>
              <a:buChar char="ü"/>
              <a:defRPr/>
            </a:pPr>
            <a:r>
              <a:rPr lang="en-US" sz="3600" b="1" i="1" dirty="0" smtClean="0">
                <a:solidFill>
                  <a:srgbClr val="C00000"/>
                </a:solidFill>
              </a:rPr>
              <a:t>Skin diseases or disorders (dermatitis, rash)</a:t>
            </a:r>
          </a:p>
          <a:p>
            <a:pPr marL="182880" lvl="1">
              <a:buFont typeface="Wingdings" pitchFamily="2" charset="2"/>
              <a:buChar char="ü"/>
              <a:defRPr/>
            </a:pPr>
            <a:r>
              <a:rPr lang="en-US" sz="3600" b="1" i="1" dirty="0" smtClean="0">
                <a:solidFill>
                  <a:srgbClr val="C00000"/>
                </a:solidFill>
              </a:rPr>
              <a:t>Respiratory conditions ( silicosis, asbestosis)</a:t>
            </a:r>
          </a:p>
          <a:p>
            <a:pPr marL="182880">
              <a:buFont typeface="Wingdings" pitchFamily="2" charset="2"/>
              <a:buChar char="ü"/>
              <a:defRPr/>
            </a:pPr>
            <a:r>
              <a:rPr lang="en-US" sz="3600" b="1" i="1" dirty="0" smtClean="0">
                <a:solidFill>
                  <a:srgbClr val="C00000"/>
                </a:solidFill>
              </a:rPr>
              <a:t>Poisoning (lead, mercury, cadmium, arsenic)</a:t>
            </a:r>
          </a:p>
          <a:p>
            <a:pPr marL="182880">
              <a:buFont typeface="Wingdings" pitchFamily="2" charset="2"/>
              <a:buChar char="ü"/>
              <a:defRPr/>
            </a:pPr>
            <a:r>
              <a:rPr lang="en-US" sz="3600" b="1" i="1" dirty="0" smtClean="0">
                <a:solidFill>
                  <a:srgbClr val="C00000"/>
                </a:solidFill>
              </a:rPr>
              <a:t>Hearing Loss</a:t>
            </a:r>
          </a:p>
          <a:p>
            <a:pPr marL="182880">
              <a:buFont typeface="Wingdings" pitchFamily="2" charset="2"/>
              <a:buChar char="ü"/>
              <a:defRPr/>
            </a:pPr>
            <a:r>
              <a:rPr lang="en-US" sz="3600" b="1" i="1" dirty="0" smtClean="0">
                <a:solidFill>
                  <a:srgbClr val="C00000"/>
                </a:solidFill>
              </a:rPr>
              <a:t>All other illnesses (heatstroke, sunstroke)      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OSHA RECORD KEEPING&amp;quot;&quot;/&gt;&lt;property id=&quot;20307&quot; value=&quot;257&quot;/&gt;&lt;/object&gt;&lt;object type=&quot;3&quot; unique_id=&quot;10005&quot;&gt;&lt;property id=&quot;20148&quot; value=&quot;5&quot;/&gt;&lt;property id=&quot;20300&quot; value=&quot;Slide 2 - &amp;quot;OSHA RECORDKEEPING CLASS OBJECTIVES&amp;quot;&quot;/&gt;&lt;property id=&quot;20307&quot; value=&quot;258&quot;/&gt;&lt;/object&gt;&lt;object type=&quot;3&quot; unique_id=&quot;10006&quot;&gt;&lt;property id=&quot;20148&quot; value=&quot;5&quot;/&gt;&lt;property id=&quot;20300&quot; value=&quot;Slide 3 - &amp;quot;OSHA RECORDKEEPING CLASS OBJECTIVES (continued)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SAFETY AGENCIES IN THE STATE OF OHIO&amp;quot;&quot;/&gt;&lt;property id=&quot;20307&quot; value=&quot;260&quot;/&gt;&lt;/object&gt;&lt;object type=&quot;3&quot; unique_id=&quot;10008&quot;&gt;&lt;property id=&quot;20148&quot; value=&quot;5&quot;/&gt;&lt;property id=&quot;20300&quot; value=&quot;Slide 5 - &amp;quot;SAFETY AGENCIES IN THE STATE OF OHIO&amp;quot;&quot;/&gt;&lt;property id=&quot;20307&quot; value=&quot;261&quot;/&gt;&lt;/object&gt;&lt;object type=&quot;3&quot; unique_id=&quot;10009&quot;&gt;&lt;property id=&quot;20148&quot; value=&quot;5&quot;/&gt;&lt;property id=&quot;20300&quot; value=&quot;Slide 6&quot;/&gt;&lt;property id=&quot;20307&quot; value=&quot;262&quot;/&gt;&lt;/object&gt;&lt;object type=&quot;3&quot; unique_id=&quot;10010&quot;&gt;&lt;property id=&quot;20148&quot; value=&quot;5&quot;/&gt;&lt;property id=&quot;20300&quot; value=&quot;Slide 7 - &amp;quot;SAFETY AGENCIES IN THE STATE OF OHIO&amp;quot;&quot;/&gt;&lt;property id=&quot;20307&quot; value=&quot;263&quot;/&gt;&lt;/object&gt;&lt;object type=&quot;3&quot; unique_id=&quot;10011&quot;&gt;&lt;property id=&quot;20148&quot; value=&quot;5&quot;/&gt;&lt;property id=&quot;20300&quot; value=&quot;Slide 8 - &amp;quot;SAFETY AGENCIES IN THE STATE OF OHIO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OSHA TRENDS&amp;quot;&quot;/&gt;&lt;property id=&quot;20307&quot; value=&quot;265&quot;/&gt;&lt;/object&gt;&lt;object type=&quot;3&quot; unique_id=&quot;10013&quot;&gt;&lt;property id=&quot;20148&quot; value=&quot;5&quot;/&gt;&lt;property id=&quot;20300&quot; value=&quot;Slide 10 - &amp;quot;OSHA PENALTIES&amp;quot;&quot;/&gt;&lt;property id=&quot;20307&quot; value=&quot;266&quot;/&gt;&lt;/object&gt;&lt;object type=&quot;3&quot; unique_id=&quot;10014&quot;&gt;&lt;property id=&quot;20148&quot; value=&quot;5&quot;/&gt;&lt;property id=&quot;20300&quot; value=&quot;Slide 11 - &amp;quot;OSHA REGULATIONS PART 1903&amp;quot;&quot;/&gt;&lt;property id=&quot;20307&quot; value=&quot;267&quot;/&gt;&lt;/object&gt;&lt;object type=&quot;3&quot; unique_id=&quot;10015&quot;&gt;&lt;property id=&quot;20148&quot; value=&quot;5&quot;/&gt;&lt;property id=&quot;20300&quot; value=&quot;Slide 12&quot;/&gt;&lt;property id=&quot;20307&quot; value=&quot;268&quot;/&gt;&lt;/object&gt;&lt;object type=&quot;3&quot; unique_id=&quot;10016&quot;&gt;&lt;property id=&quot;20148&quot; value=&quot;5&quot;/&gt;&lt;property id=&quot;20300&quot; value=&quot;Slide 13&quot;/&gt;&lt;property id=&quot;20307&quot; value=&quot;269&quot;/&gt;&lt;/object&gt;&lt;object type=&quot;3&quot; unique_id=&quot;10017&quot;&gt;&lt;property id=&quot;20148&quot; value=&quot;5&quot;/&gt;&lt;property id=&quot;20300&quot; value=&quot;Slide 14&quot;/&gt;&lt;property id=&quot;20307&quot; value=&quot;270&quot;/&gt;&lt;/object&gt;&lt;object type=&quot;3&quot; unique_id=&quot;10018&quot;&gt;&lt;property id=&quot;20148&quot; value=&quot;5&quot;/&gt;&lt;property id=&quot;20300&quot; value=&quot;Slide 15&quot;/&gt;&lt;property id=&quot;20307&quot; value=&quot;271&quot;/&gt;&lt;/object&gt;&lt;object type=&quot;3&quot; unique_id=&quot;10019&quot;&gt;&lt;property id=&quot;20148&quot; value=&quot;5&quot;/&gt;&lt;property id=&quot;20300&quot; value=&quot;Slide 16 - &amp;quot;The OSHA ACT&amp;quot;&quot;/&gt;&lt;property id=&quot;20307&quot; value=&quot;272&quot;/&gt;&lt;/object&gt;&lt;object type=&quot;3&quot; unique_id=&quot;10020&quot;&gt;&lt;property id=&quot;20148&quot; value=&quot;5&quot;/&gt;&lt;property id=&quot;20300&quot; value=&quot;Slide 17&quot;/&gt;&lt;property id=&quot;20307&quot; value=&quot;273&quot;/&gt;&lt;/object&gt;&lt;object type=&quot;3&quot; unique_id=&quot;10021&quot;&gt;&lt;property id=&quot;20148&quot; value=&quot;5&quot;/&gt;&lt;property id=&quot;20300&quot; value=&quot;Slide 18&quot;/&gt;&lt;property id=&quot;20307&quot; value=&quot;274&quot;/&gt;&lt;/object&gt;&lt;object type=&quot;3&quot; unique_id=&quot;10022&quot;&gt;&lt;property id=&quot;20148&quot; value=&quot;5&quot;/&gt;&lt;property id=&quot;20300&quot; value=&quot;Slide 19&quot;/&gt;&lt;property id=&quot;20307&quot; value=&quot;275&quot;/&gt;&lt;/object&gt;&lt;object type=&quot;3&quot; unique_id=&quot;10023&quot;&gt;&lt;property id=&quot;20148&quot; value=&quot;5&quot;/&gt;&lt;property id=&quot;20300&quot; value=&quot;Slide 20&quot;/&gt;&lt;property id=&quot;20307&quot; value=&quot;276&quot;/&gt;&lt;/object&gt;&lt;object type=&quot;3&quot; unique_id=&quot;10024&quot;&gt;&lt;property id=&quot;20148&quot; value=&quot;5&quot;/&gt;&lt;property id=&quot;20300&quot; value=&quot;Slide 21&quot;/&gt;&lt;property id=&quot;20307&quot; value=&quot;277&quot;/&gt;&lt;/object&gt;&lt;object type=&quot;3&quot; unique_id=&quot;10025&quot;&gt;&lt;property id=&quot;20148&quot; value=&quot;5&quot;/&gt;&lt;property id=&quot;20300&quot; value=&quot;Slide 22&quot;/&gt;&lt;property id=&quot;20307&quot; value=&quot;278&quot;/&gt;&lt;/object&gt;&lt;object type=&quot;3&quot; unique_id=&quot;10026&quot;&gt;&lt;property id=&quot;20148&quot; value=&quot;5&quot;/&gt;&lt;property id=&quot;20300&quot; value=&quot;Slide 23 - &amp;quot;Recordkeeping Quiz&amp;quot;&quot;/&gt;&lt;property id=&quot;20307&quot; value=&quot;279&quot;/&gt;&lt;/object&gt;&lt;object type=&quot;3&quot; unique_id=&quot;10027&quot;&gt;&lt;property id=&quot;20148&quot; value=&quot;5&quot;/&gt;&lt;property id=&quot;20300&quot; value=&quot;Slide 24&quot;/&gt;&lt;property id=&quot;20307&quot; value=&quot;280&quot;/&gt;&lt;/object&gt;&lt;object type=&quot;3&quot; unique_id=&quot;10028&quot;&gt;&lt;property id=&quot;20148&quot; value=&quot;5&quot;/&gt;&lt;property id=&quot;20300&quot; value=&quot;Slide 25&quot;/&gt;&lt;property id=&quot;20307&quot; value=&quot;281&quot;/&gt;&lt;/object&gt;&lt;object type=&quot;3&quot; unique_id=&quot;10029&quot;&gt;&lt;property id=&quot;20148&quot; value=&quot;5&quot;/&gt;&lt;property id=&quot;20300&quot; value=&quot;Slide 26&quot;/&gt;&lt;property id=&quot;20307&quot; value=&quot;282&quot;/&gt;&lt;/object&gt;&lt;object type=&quot;3&quot; unique_id=&quot;10030&quot;&gt;&lt;property id=&quot;20148&quot; value=&quot;5&quot;/&gt;&lt;property id=&quot;20300&quot; value=&quot;Slide 27&quot;/&gt;&lt;property id=&quot;20307&quot; value=&quot;283&quot;/&gt;&lt;/object&gt;&lt;object type=&quot;3&quot; unique_id=&quot;10031&quot;&gt;&lt;property id=&quot;20148&quot; value=&quot;5&quot;/&gt;&lt;property id=&quot;20300&quot; value=&quot;Slide 28 - &amp;quot;OSHA Injury/Illness Recordkeeping Exercise&amp;quot;&quot;/&gt;&lt;property id=&quot;20307&quot; value=&quot;284&quot;/&gt;&lt;/object&gt;&lt;object type=&quot;3&quot; unique_id=&quot;10032&quot;&gt;&lt;property id=&quot;20148&quot; value=&quot;5&quot;/&gt;&lt;property id=&quot;20300&quot; value=&quot;Slide 29 - &amp;quot;OSHA Injury/Illness Recordkeeping Exercise&amp;quot;&quot;/&gt;&lt;property id=&quot;20307&quot; value=&quot;285&quot;/&gt;&lt;/object&gt;&lt;object type=&quot;3&quot; unique_id=&quot;10033&quot;&gt;&lt;property id=&quot;20148&quot; value=&quot;5&quot;/&gt;&lt;property id=&quot;20300&quot; value=&quot;Slide 30 - &amp;quot;OSHA Injury/Illness Recordkeeping Exercise&amp;quot;&quot;/&gt;&lt;property id=&quot;20307&quot; value=&quot;286&quot;/&gt;&lt;/object&gt;&lt;object type=&quot;3&quot; unique_id=&quot;10034&quot;&gt;&lt;property id=&quot;20148&quot; value=&quot;5&quot;/&gt;&lt;property id=&quot;20300&quot; value=&quot;Slide 31 - &amp;quot;OSHA Injury/Illness Recordkeeping Exercise&amp;quot;&quot;/&gt;&lt;property id=&quot;20307&quot; value=&quot;287&quot;/&gt;&lt;/object&gt;&lt;object type=&quot;3&quot; unique_id=&quot;10035&quot;&gt;&lt;property id=&quot;20148&quot; value=&quot;5&quot;/&gt;&lt;property id=&quot;20300&quot; value=&quot;Slide 32 - &amp;quot;OSHA Injury/Illness Recordkeeping Exercise&amp;quot;&quot;/&gt;&lt;property id=&quot;20307&quot; value=&quot;288&quot;/&gt;&lt;/object&gt;&lt;object type=&quot;3&quot; unique_id=&quot;10036&quot;&gt;&lt;property id=&quot;20148&quot; value=&quot;5&quot;/&gt;&lt;property id=&quot;20300&quot; value=&quot;Slide 33 - &amp;quot;OSHA Injury/Illness Recordkeeping Exercise&amp;quot;&quot;/&gt;&lt;property id=&quot;20307&quot; value=&quot;289&quot;/&gt;&lt;/object&gt;&lt;object type=&quot;3&quot; unique_id=&quot;10037&quot;&gt;&lt;property id=&quot;20148&quot; value=&quot;5&quot;/&gt;&lt;property id=&quot;20300&quot; value=&quot;Slide 34 - &amp;quot;OSHA Injury/Illness Recordkeeping Exercise&amp;quot;&quot;/&gt;&lt;property id=&quot;20307&quot; value=&quot;290&quot;/&gt;&lt;/object&gt;&lt;object type=&quot;3&quot; unique_id=&quot;10038&quot;&gt;&lt;property id=&quot;20148&quot; value=&quot;5&quot;/&gt;&lt;property id=&quot;20300&quot; value=&quot;Slide 35 - &amp;quot;OSHA Injury/Illness Recordkeeping Exercise&amp;quot;&quot;/&gt;&lt;property id=&quot;20307&quot; value=&quot;291&quot;/&gt;&lt;/object&gt;&lt;object type=&quot;3&quot; unique_id=&quot;10039&quot;&gt;&lt;property id=&quot;20148&quot; value=&quot;5&quot;/&gt;&lt;property id=&quot;20300&quot; value=&quot;Slide 36 - &amp;quot;OSHA Injury/Illness Recordkeeping Exercise&amp;quot;&quot;/&gt;&lt;property id=&quot;20307&quot; value=&quot;292&quot;/&gt;&lt;/object&gt;&lt;object type=&quot;3&quot; unique_id=&quot;10040&quot;&gt;&lt;property id=&quot;20148&quot; value=&quot;5&quot;/&gt;&lt;property id=&quot;20300&quot; value=&quot;Slide 37 - &amp;quot;OSHA Injury/Illness Recordkeeping Exercise&amp;quot;&quot;/&gt;&lt;property id=&quot;20307&quot; value=&quot;293&quot;/&gt;&lt;/object&gt;&lt;object type=&quot;3&quot; unique_id=&quot;10041&quot;&gt;&lt;property id=&quot;20148&quot; value=&quot;5&quot;/&gt;&lt;property id=&quot;20300&quot; value=&quot;Slide 38 - &amp;quot;OSHA Injury/Illness Recordkeeping Exercise&amp;quot;&quot;/&gt;&lt;property id=&quot;20307&quot; value=&quot;294&quot;/&gt;&lt;/object&gt;&lt;object type=&quot;3&quot; unique_id=&quot;10042&quot;&gt;&lt;property id=&quot;20148&quot; value=&quot;5&quot;/&gt;&lt;property id=&quot;20300&quot; value=&quot;Slide 39&quot;/&gt;&lt;property id=&quot;20307&quot; value=&quot;295&quot;/&gt;&lt;/object&gt;&lt;object type=&quot;3&quot; unique_id=&quot;10043&quot;&gt;&lt;property id=&quot;20148&quot; value=&quot;5&quot;/&gt;&lt;property id=&quot;20300&quot; value=&quot;Slide 40 - &amp;quot;Recordable/Reportable Definitions&amp;quot;&quot;/&gt;&lt;property id=&quot;20307&quot; value=&quot;296&quot;/&gt;&lt;/object&gt;&lt;object type=&quot;3&quot; unique_id=&quot;10044&quot;&gt;&lt;property id=&quot;20148&quot; value=&quot;5&quot;/&gt;&lt;property id=&quot;20300&quot; value=&quot;Slide 41 - &amp;quot;OSHA REGULATION PART 1904&amp;quot;&quot;/&gt;&lt;property id=&quot;20307&quot; value=&quot;297&quot;/&gt;&lt;/object&gt;&lt;object type=&quot;3&quot; unique_id=&quot;10045&quot;&gt;&lt;property id=&quot;20148&quot; value=&quot;5&quot;/&gt;&lt;property id=&quot;20300&quot; value=&quot;Slide 42&quot;/&gt;&lt;property id=&quot;20307&quot; value=&quot;298&quot;/&gt;&lt;/object&gt;&lt;object type=&quot;3&quot; unique_id=&quot;10046&quot;&gt;&lt;property id=&quot;20148&quot; value=&quot;5&quot;/&gt;&lt;property id=&quot;20300&quot; value=&quot;Slide 43 - &amp;quot;OSHA REGULATION PART 1904&amp;quot;&quot;/&gt;&lt;property id=&quot;20307&quot; value=&quot;299&quot;/&gt;&lt;/object&gt;&lt;object type=&quot;3&quot; unique_id=&quot;10047&quot;&gt;&lt;property id=&quot;20148&quot; value=&quot;5&quot;/&gt;&lt;property id=&quot;20300&quot; value=&quot;Slide 44 - &amp;quot;Medical Treatment&amp;quot;&quot;/&gt;&lt;property id=&quot;20307&quot; value=&quot;300&quot;/&gt;&lt;/object&gt;&lt;object type=&quot;3&quot; unique_id=&quot;10048&quot;&gt;&lt;property id=&quot;20148&quot; value=&quot;5&quot;/&gt;&lt;property id=&quot;20300&quot; value=&quot;Slide 45 - &amp;quot;First-Aid Treatment&amp;quot;&quot;/&gt;&lt;property id=&quot;20307&quot; value=&quot;301&quot;/&gt;&lt;/object&gt;&lt;object type=&quot;3&quot; unique_id=&quot;10049&quot;&gt;&lt;property id=&quot;20148&quot; value=&quot;5&quot;/&gt;&lt;property id=&quot;20300&quot; value=&quot;Slide 46 - &amp;quot;First-Aid Treatment&amp;quot;&quot;/&gt;&lt;property id=&quot;20307&quot; value=&quot;302&quot;/&gt;&lt;/object&gt;&lt;object type=&quot;3&quot; unique_id=&quot;10050&quot;&gt;&lt;property id=&quot;20148&quot; value=&quot;5&quot;/&gt;&lt;property id=&quot;20300&quot; value=&quot;Slide 47 - &amp;quot;First-Aid Treatment&amp;quot;&quot;/&gt;&lt;property id=&quot;20307&quot; value=&quot;303&quot;/&gt;&lt;/object&gt;&lt;object type=&quot;3&quot; unique_id=&quot;10051&quot;&gt;&lt;property id=&quot;20148&quot; value=&quot;5&quot;/&gt;&lt;property id=&quot;20300&quot; value=&quot;Slide 48 - &amp;quot;First-Aid Treatment&amp;quot;&quot;/&gt;&lt;property id=&quot;20307&quot; value=&quot;304&quot;/&gt;&lt;/object&gt;&lt;object type=&quot;3&quot; unique_id=&quot;10052&quot;&gt;&lt;property id=&quot;20148&quot; value=&quot;5&quot;/&gt;&lt;property id=&quot;20300&quot; value=&quot;Slide 49&quot;/&gt;&lt;property id=&quot;20307&quot; value=&quot;305&quot;/&gt;&lt;/object&gt;&lt;object type=&quot;3&quot; unique_id=&quot;10053&quot;&gt;&lt;property id=&quot;20148&quot; value=&quot;5&quot;/&gt;&lt;property id=&quot;20300&quot; value=&quot;Slide 50 - &amp;quot;OSHA REGULATION PART 1904&amp;quot;&quot;/&gt;&lt;property id=&quot;20307&quot; value=&quot;306&quot;/&gt;&lt;/object&gt;&lt;object type=&quot;3&quot; unique_id=&quot;10054&quot;&gt;&lt;property id=&quot;20148&quot; value=&quot;5&quot;/&gt;&lt;property id=&quot;20300&quot; value=&quot;Slide 51&quot;/&gt;&lt;property id=&quot;20307&quot; value=&quot;307&quot;/&gt;&lt;/object&gt;&lt;object type=&quot;3&quot; unique_id=&quot;10055&quot;&gt;&lt;property id=&quot;20148&quot; value=&quot;5&quot;/&gt;&lt;property id=&quot;20300&quot; value=&quot;Slide 52 - &amp;quot;OSHA REGULATION PART 1904&amp;quot;&quot;/&gt;&lt;property id=&quot;20307&quot; value=&quot;308&quot;/&gt;&lt;/object&gt;&lt;object type=&quot;3&quot; unique_id=&quot;10056&quot;&gt;&lt;property id=&quot;20148&quot; value=&quot;5&quot;/&gt;&lt;property id=&quot;20300&quot; value=&quot;Slide 53 - &amp;quot;OSHA REGULATION PART 1904&amp;quot;&quot;/&gt;&lt;property id=&quot;20307&quot; value=&quot;309&quot;/&gt;&lt;/object&gt;&lt;object type=&quot;3&quot; unique_id=&quot;10057&quot;&gt;&lt;property id=&quot;20148&quot; value=&quot;5&quot;/&gt;&lt;property id=&quot;20300&quot; value=&quot;Slide 54 - &amp;quot;OSHA REGULATION PART 1904&amp;quot;&quot;/&gt;&lt;property id=&quot;20307&quot; value=&quot;310&quot;/&gt;&lt;/object&gt;&lt;object type=&quot;3&quot; unique_id=&quot;10058&quot;&gt;&lt;property id=&quot;20148&quot; value=&quot;5&quot;/&gt;&lt;property id=&quot;20300&quot; value=&quot;Slide 55 - &amp;quot;OSHA REGULATION PART 1904&amp;quot;&quot;/&gt;&lt;property id=&quot;20307&quot; value=&quot;311&quot;/&gt;&lt;/object&gt;&lt;object type=&quot;3&quot; unique_id=&quot;10059&quot;&gt;&lt;property id=&quot;20148&quot; value=&quot;5&quot;/&gt;&lt;property id=&quot;20300&quot; value=&quot;Slide 56&quot;/&gt;&lt;property id=&quot;20307&quot; value=&quot;312&quot;/&gt;&lt;/object&gt;&lt;object type=&quot;3&quot; unique_id=&quot;10060&quot;&gt;&lt;property id=&quot;20148&quot; value=&quot;5&quot;/&gt;&lt;property id=&quot;20300&quot; value=&quot;Slide 57&quot;/&gt;&lt;property id=&quot;20307&quot; value=&quot;313&quot;/&gt;&lt;/object&gt;&lt;object type=&quot;3&quot; unique_id=&quot;10061&quot;&gt;&lt;property id=&quot;20148&quot; value=&quot;5&quot;/&gt;&lt;property id=&quot;20300&quot; value=&quot;Slide 58&quot;/&gt;&lt;property id=&quot;20307&quot; value=&quot;314&quot;/&gt;&lt;/object&gt;&lt;object type=&quot;3&quot; unique_id=&quot;10062&quot;&gt;&lt;property id=&quot;20148&quot; value=&quot;5&quot;/&gt;&lt;property id=&quot;20300&quot; value=&quot;Slide 59&quot;/&gt;&lt;property id=&quot;20307&quot; value=&quot;315&quot;/&gt;&lt;/object&gt;&lt;object type=&quot;3&quot; unique_id=&quot;10063&quot;&gt;&lt;property id=&quot;20148&quot; value=&quot;5&quot;/&gt;&lt;property id=&quot;20300&quot; value=&quot;Slide 60&quot;/&gt;&lt;property id=&quot;20307&quot; value=&quot;316&quot;/&gt;&lt;/object&gt;&lt;object type=&quot;3&quot; unique_id=&quot;10064&quot;&gt;&lt;property id=&quot;20148&quot; value=&quot;5&quot;/&gt;&lt;property id=&quot;20300&quot; value=&quot;Slide 61&quot;/&gt;&lt;property id=&quot;20307&quot; value=&quot;317&quot;/&gt;&lt;/object&gt;&lt;object type=&quot;3&quot; unique_id=&quot;10065&quot;&gt;&lt;property id=&quot;20148&quot; value=&quot;5&quot;/&gt;&lt;property id=&quot;20300&quot; value=&quot;Slide 62&quot;/&gt;&lt;property id=&quot;20307&quot; value=&quot;318&quot;/&gt;&lt;/object&gt;&lt;object type=&quot;3&quot; unique_id=&quot;10066&quot;&gt;&lt;property id=&quot;20148&quot; value=&quot;5&quot;/&gt;&lt;property id=&quot;20300&quot; value=&quot;Slide 63&quot;/&gt;&lt;property id=&quot;20307&quot; value=&quot;319&quot;/&gt;&lt;/object&gt;&lt;object type=&quot;3&quot; unique_id=&quot;10067&quot;&gt;&lt;property id=&quot;20148&quot; value=&quot;5&quot;/&gt;&lt;property id=&quot;20300&quot; value=&quot;Slide 64&quot;/&gt;&lt;property id=&quot;20307&quot; value=&quot;320&quot;/&gt;&lt;/object&gt;&lt;object type=&quot;3&quot; unique_id=&quot;10068&quot;&gt;&lt;property id=&quot;20148&quot; value=&quot;5&quot;/&gt;&lt;property id=&quot;20300&quot; value=&quot;Slide 65&quot;/&gt;&lt;property id=&quot;20307&quot; value=&quot;321&quot;/&gt;&lt;/object&gt;&lt;object type=&quot;3&quot; unique_id=&quot;10069&quot;&gt;&lt;property id=&quot;20148&quot; value=&quot;5&quot;/&gt;&lt;property id=&quot;20300&quot; value=&quot;Slide 66&quot;/&gt;&lt;property id=&quot;20307&quot; value=&quot;322&quot;/&gt;&lt;/object&gt;&lt;/object&gt;&lt;/object&gt;&lt;/database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60DE5EE841D44AE7A123160E70465" ma:contentTypeVersion="1" ma:contentTypeDescription="Create a new document." ma:contentTypeScope="" ma:versionID="1ed009826606ae5cbbc05cb301624412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949202dcc3c1780e91e58fb2af340b1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56C2CBE-6B1E-4411-9A20-DDE665EA20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A01E328E-7E5A-430D-A853-C36A018A95DF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F6B5F88D-4B8A-4FBA-92ED-6E1D657E84E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CB2899B-993E-43BD-9775-262ECD9649FA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4366</TotalTime>
  <Words>706</Words>
  <Application>Microsoft Office PowerPoint</Application>
  <PresentationFormat>On-screen Show (4:3)</PresentationFormat>
  <Paragraphs>128</Paragraphs>
  <Slides>25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Document</vt:lpstr>
      <vt:lpstr>OSHA Recording/Reporting of Occupational Injuries and Illnesses</vt:lpstr>
      <vt:lpstr>PowerPoint Presentation</vt:lpstr>
      <vt:lpstr>Recordable/Reportable Definitions</vt:lpstr>
      <vt:lpstr>OSHA/BWC</vt:lpstr>
      <vt:lpstr>OSHA Standard-1904 </vt:lpstr>
      <vt:lpstr>OSHA 1904</vt:lpstr>
      <vt:lpstr>OSHA Publications</vt:lpstr>
      <vt:lpstr>Occupational Injury</vt:lpstr>
      <vt:lpstr>Occupational Illness's</vt:lpstr>
      <vt:lpstr>General Recording Criteria 1904.7</vt:lpstr>
      <vt:lpstr>General Reporting Criteria 1904.39</vt:lpstr>
      <vt:lpstr>Reporting Criteria Effective 1/1/2015</vt:lpstr>
      <vt:lpstr>Zero Recordable Events</vt:lpstr>
      <vt:lpstr>OSHA PENALTIES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Medical Treatment</vt:lpstr>
      <vt:lpstr>First-Aid Treatment</vt:lpstr>
      <vt:lpstr>First-Aid Treatment</vt:lpstr>
      <vt:lpstr>First-Aid Treatment</vt:lpstr>
      <vt:lpstr>First-Aid Treatment</vt:lpstr>
      <vt:lpstr>PowerPoint Presentation</vt:lpstr>
    </vt:vector>
  </TitlesOfParts>
  <Company>Ohio Bureau of Workers' Compensation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A77948</dc:creator>
  <cp:lastModifiedBy>Courtney Crane</cp:lastModifiedBy>
  <cp:revision>235</cp:revision>
  <dcterms:created xsi:type="dcterms:W3CDTF">2009-10-28T14:11:53Z</dcterms:created>
  <dcterms:modified xsi:type="dcterms:W3CDTF">2016-06-10T15:51:29Z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